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57" r:id="rId5"/>
    <p:sldId id="264" r:id="rId6"/>
    <p:sldId id="258" r:id="rId7"/>
    <p:sldId id="265" r:id="rId8"/>
    <p:sldId id="266" r:id="rId9"/>
    <p:sldId id="267" r:id="rId10"/>
    <p:sldId id="261" r:id="rId11"/>
    <p:sldId id="260" r:id="rId12"/>
    <p:sldId id="263"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3C78E2B5-7D38-4716-B78A-B47ECEA76F82}">
          <p14:sldIdLst>
            <p14:sldId id="256"/>
            <p14:sldId id="259"/>
            <p14:sldId id="262"/>
            <p14:sldId id="257"/>
            <p14:sldId id="264"/>
            <p14:sldId id="258"/>
            <p14:sldId id="265"/>
            <p14:sldId id="266"/>
            <p14:sldId id="267"/>
            <p14:sldId id="261"/>
          </p14:sldIdLst>
        </p14:section>
        <p14:section name="Abschnitt ohne Titel" id="{5C93D004-11E8-4D4E-A4F2-AEF7BBE54EB6}">
          <p14:sldIdLst>
            <p14:sldId id="260"/>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5" autoAdjust="0"/>
    <p:restoredTop sz="94683" autoAdjust="0"/>
  </p:normalViewPr>
  <p:slideViewPr>
    <p:cSldViewPr snapToGrid="0">
      <p:cViewPr varScale="1">
        <p:scale>
          <a:sx n="74" d="100"/>
          <a:sy n="74" d="100"/>
        </p:scale>
        <p:origin x="762"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6299B59-59A6-4555-B369-2694E301F643}" type="datetimeFigureOut">
              <a:rPr lang="de-DE" smtClean="0"/>
              <a:t>04.08.2016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50ACF5-023F-4402-95FA-4654BB687C4A}" type="slidenum">
              <a:rPr lang="de-DE" smtClean="0"/>
              <a:t>‹Nr.›</a:t>
            </a:fld>
            <a:endParaRPr lang="de-DE"/>
          </a:p>
        </p:txBody>
      </p:sp>
    </p:spTree>
    <p:extLst>
      <p:ext uri="{BB962C8B-B14F-4D97-AF65-F5344CB8AC3E}">
        <p14:creationId xmlns:p14="http://schemas.microsoft.com/office/powerpoint/2010/main" val="238385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299B59-59A6-4555-B369-2694E301F643}" type="datetimeFigureOut">
              <a:rPr lang="de-DE" smtClean="0"/>
              <a:t>04.08.2016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50ACF5-023F-4402-95FA-4654BB687C4A}" type="slidenum">
              <a:rPr lang="de-DE" smtClean="0"/>
              <a:t>‹Nr.›</a:t>
            </a:fld>
            <a:endParaRPr lang="de-DE"/>
          </a:p>
        </p:txBody>
      </p:sp>
    </p:spTree>
    <p:extLst>
      <p:ext uri="{BB962C8B-B14F-4D97-AF65-F5344CB8AC3E}">
        <p14:creationId xmlns:p14="http://schemas.microsoft.com/office/powerpoint/2010/main" val="44593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299B59-59A6-4555-B369-2694E301F643}" type="datetimeFigureOut">
              <a:rPr lang="de-DE" smtClean="0"/>
              <a:t>04.08.2016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50ACF5-023F-4402-95FA-4654BB687C4A}" type="slidenum">
              <a:rPr lang="de-DE" smtClean="0"/>
              <a:t>‹Nr.›</a:t>
            </a:fld>
            <a:endParaRPr lang="de-DE"/>
          </a:p>
        </p:txBody>
      </p:sp>
    </p:spTree>
    <p:extLst>
      <p:ext uri="{BB962C8B-B14F-4D97-AF65-F5344CB8AC3E}">
        <p14:creationId xmlns:p14="http://schemas.microsoft.com/office/powerpoint/2010/main" val="249160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299B59-59A6-4555-B369-2694E301F643}" type="datetimeFigureOut">
              <a:rPr lang="de-DE" smtClean="0"/>
              <a:t>04.08.2016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50ACF5-023F-4402-95FA-4654BB687C4A}" type="slidenum">
              <a:rPr lang="de-DE" smtClean="0"/>
              <a:t>‹Nr.›</a:t>
            </a:fld>
            <a:endParaRPr lang="de-DE"/>
          </a:p>
        </p:txBody>
      </p:sp>
    </p:spTree>
    <p:extLst>
      <p:ext uri="{BB962C8B-B14F-4D97-AF65-F5344CB8AC3E}">
        <p14:creationId xmlns:p14="http://schemas.microsoft.com/office/powerpoint/2010/main" val="138940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6299B59-59A6-4555-B369-2694E301F643}" type="datetimeFigureOut">
              <a:rPr lang="de-DE" smtClean="0"/>
              <a:t>04.08.2016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50ACF5-023F-4402-95FA-4654BB687C4A}" type="slidenum">
              <a:rPr lang="de-DE" smtClean="0"/>
              <a:t>‹Nr.›</a:t>
            </a:fld>
            <a:endParaRPr lang="de-DE"/>
          </a:p>
        </p:txBody>
      </p:sp>
    </p:spTree>
    <p:extLst>
      <p:ext uri="{BB962C8B-B14F-4D97-AF65-F5344CB8AC3E}">
        <p14:creationId xmlns:p14="http://schemas.microsoft.com/office/powerpoint/2010/main" val="182200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6299B59-59A6-4555-B369-2694E301F643}" type="datetimeFigureOut">
              <a:rPr lang="de-DE" smtClean="0"/>
              <a:t>04.08.2016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650ACF5-023F-4402-95FA-4654BB687C4A}" type="slidenum">
              <a:rPr lang="de-DE" smtClean="0"/>
              <a:t>‹Nr.›</a:t>
            </a:fld>
            <a:endParaRPr lang="de-DE"/>
          </a:p>
        </p:txBody>
      </p:sp>
    </p:spTree>
    <p:extLst>
      <p:ext uri="{BB962C8B-B14F-4D97-AF65-F5344CB8AC3E}">
        <p14:creationId xmlns:p14="http://schemas.microsoft.com/office/powerpoint/2010/main" val="16547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6299B59-59A6-4555-B369-2694E301F643}" type="datetimeFigureOut">
              <a:rPr lang="de-DE" smtClean="0"/>
              <a:t>04.08.2016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650ACF5-023F-4402-95FA-4654BB687C4A}" type="slidenum">
              <a:rPr lang="de-DE" smtClean="0"/>
              <a:t>‹Nr.›</a:t>
            </a:fld>
            <a:endParaRPr lang="de-DE"/>
          </a:p>
        </p:txBody>
      </p:sp>
    </p:spTree>
    <p:extLst>
      <p:ext uri="{BB962C8B-B14F-4D97-AF65-F5344CB8AC3E}">
        <p14:creationId xmlns:p14="http://schemas.microsoft.com/office/powerpoint/2010/main" val="3640888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6299B59-59A6-4555-B369-2694E301F643}" type="datetimeFigureOut">
              <a:rPr lang="de-DE" smtClean="0"/>
              <a:t>04.08.2016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650ACF5-023F-4402-95FA-4654BB687C4A}" type="slidenum">
              <a:rPr lang="de-DE" smtClean="0"/>
              <a:t>‹Nr.›</a:t>
            </a:fld>
            <a:endParaRPr lang="de-DE"/>
          </a:p>
        </p:txBody>
      </p:sp>
    </p:spTree>
    <p:extLst>
      <p:ext uri="{BB962C8B-B14F-4D97-AF65-F5344CB8AC3E}">
        <p14:creationId xmlns:p14="http://schemas.microsoft.com/office/powerpoint/2010/main" val="3228201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6299B59-59A6-4555-B369-2694E301F643}" type="datetimeFigureOut">
              <a:rPr lang="de-DE" smtClean="0"/>
              <a:t>04.08.2016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650ACF5-023F-4402-95FA-4654BB687C4A}" type="slidenum">
              <a:rPr lang="de-DE" smtClean="0"/>
              <a:t>‹Nr.›</a:t>
            </a:fld>
            <a:endParaRPr lang="de-DE"/>
          </a:p>
        </p:txBody>
      </p:sp>
    </p:spTree>
    <p:extLst>
      <p:ext uri="{BB962C8B-B14F-4D97-AF65-F5344CB8AC3E}">
        <p14:creationId xmlns:p14="http://schemas.microsoft.com/office/powerpoint/2010/main" val="7781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6299B59-59A6-4555-B369-2694E301F643}" type="datetimeFigureOut">
              <a:rPr lang="de-DE" smtClean="0"/>
              <a:t>04.08.2016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650ACF5-023F-4402-95FA-4654BB687C4A}" type="slidenum">
              <a:rPr lang="de-DE" smtClean="0"/>
              <a:t>‹Nr.›</a:t>
            </a:fld>
            <a:endParaRPr lang="de-DE"/>
          </a:p>
        </p:txBody>
      </p:sp>
    </p:spTree>
    <p:extLst>
      <p:ext uri="{BB962C8B-B14F-4D97-AF65-F5344CB8AC3E}">
        <p14:creationId xmlns:p14="http://schemas.microsoft.com/office/powerpoint/2010/main" val="269101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6299B59-59A6-4555-B369-2694E301F643}" type="datetimeFigureOut">
              <a:rPr lang="de-DE" smtClean="0"/>
              <a:t>04.08.2016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650ACF5-023F-4402-95FA-4654BB687C4A}" type="slidenum">
              <a:rPr lang="de-DE" smtClean="0"/>
              <a:t>‹Nr.›</a:t>
            </a:fld>
            <a:endParaRPr lang="de-DE"/>
          </a:p>
        </p:txBody>
      </p:sp>
    </p:spTree>
    <p:extLst>
      <p:ext uri="{BB962C8B-B14F-4D97-AF65-F5344CB8AC3E}">
        <p14:creationId xmlns:p14="http://schemas.microsoft.com/office/powerpoint/2010/main" val="258315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99B59-59A6-4555-B369-2694E301F643}" type="datetimeFigureOut">
              <a:rPr lang="de-DE" smtClean="0"/>
              <a:t>04.08.2016</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0ACF5-023F-4402-95FA-4654BB687C4A}" type="slidenum">
              <a:rPr lang="de-DE" smtClean="0"/>
              <a:t>‹Nr.›</a:t>
            </a:fld>
            <a:endParaRPr lang="de-DE"/>
          </a:p>
        </p:txBody>
      </p:sp>
    </p:spTree>
    <p:extLst>
      <p:ext uri="{BB962C8B-B14F-4D97-AF65-F5344CB8AC3E}">
        <p14:creationId xmlns:p14="http://schemas.microsoft.com/office/powerpoint/2010/main" val="3284271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latin typeface="Garamond" panose="02020404030301010803" pitchFamily="18" charset="0"/>
              </a:rPr>
              <a:t>Renaissance des Kolonialismus/ </a:t>
            </a:r>
            <a:r>
              <a:rPr lang="de-DE" dirty="0" err="1" smtClean="0">
                <a:latin typeface="Garamond" panose="02020404030301010803" pitchFamily="18" charset="0"/>
              </a:rPr>
              <a:t>Rekolonisierung</a:t>
            </a:r>
            <a:r>
              <a:rPr lang="de-DE" dirty="0" smtClean="0">
                <a:latin typeface="Garamond" panose="02020404030301010803" pitchFamily="18" charset="0"/>
              </a:rPr>
              <a:t> </a:t>
            </a:r>
            <a:r>
              <a:rPr lang="de-DE" dirty="0" smtClean="0">
                <a:latin typeface="Garamond" panose="02020404030301010803" pitchFamily="18" charset="0"/>
              </a:rPr>
              <a:t>insb. via </a:t>
            </a:r>
            <a:r>
              <a:rPr lang="de-DE" dirty="0" smtClean="0">
                <a:latin typeface="Garamond" panose="02020404030301010803" pitchFamily="18" charset="0"/>
              </a:rPr>
              <a:t>EU ?</a:t>
            </a:r>
            <a:endParaRPr lang="de-DE" dirty="0">
              <a:latin typeface="Garamond" panose="02020404030301010803" pitchFamily="18" charset="0"/>
            </a:endParaRPr>
          </a:p>
        </p:txBody>
      </p:sp>
      <p:sp>
        <p:nvSpPr>
          <p:cNvPr id="3" name="Untertitel 2"/>
          <p:cNvSpPr>
            <a:spLocks noGrp="1"/>
          </p:cNvSpPr>
          <p:nvPr>
            <p:ph type="subTitle" idx="1"/>
          </p:nvPr>
        </p:nvSpPr>
        <p:spPr>
          <a:xfrm>
            <a:off x="1524000" y="4275786"/>
            <a:ext cx="9144000" cy="982014"/>
          </a:xfrm>
        </p:spPr>
        <p:txBody>
          <a:bodyPr/>
          <a:lstStyle/>
          <a:p>
            <a:endParaRPr lang="de-DE" dirty="0" smtClean="0">
              <a:latin typeface="Garamond" panose="02020404030301010803" pitchFamily="18" charset="0"/>
            </a:endParaRPr>
          </a:p>
        </p:txBody>
      </p:sp>
    </p:spTree>
    <p:extLst>
      <p:ext uri="{BB962C8B-B14F-4D97-AF65-F5344CB8AC3E}">
        <p14:creationId xmlns:p14="http://schemas.microsoft.com/office/powerpoint/2010/main" val="1374015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a:latin typeface="Geramond"/>
              </a:rPr>
              <a:t>Warum </a:t>
            </a:r>
            <a:r>
              <a:rPr lang="de-AT" dirty="0" smtClean="0">
                <a:latin typeface="Geramond"/>
              </a:rPr>
              <a:t>ein aktuell zentrales </a:t>
            </a:r>
            <a:r>
              <a:rPr lang="de-AT" dirty="0">
                <a:latin typeface="Geramond"/>
              </a:rPr>
              <a:t>Thema </a:t>
            </a:r>
            <a:r>
              <a:rPr lang="de-AT" dirty="0" smtClean="0">
                <a:latin typeface="Geramond"/>
              </a:rPr>
              <a:t>?</a:t>
            </a:r>
            <a:endParaRPr lang="de-DE" dirty="0">
              <a:latin typeface="Geramond"/>
            </a:endParaRPr>
          </a:p>
        </p:txBody>
      </p:sp>
      <p:sp>
        <p:nvSpPr>
          <p:cNvPr id="3" name="Inhaltsplatzhalter 2"/>
          <p:cNvSpPr>
            <a:spLocks noGrp="1"/>
          </p:cNvSpPr>
          <p:nvPr>
            <p:ph idx="1"/>
          </p:nvPr>
        </p:nvSpPr>
        <p:spPr>
          <a:xfrm>
            <a:off x="838200" y="1545465"/>
            <a:ext cx="10701270" cy="4631498"/>
          </a:xfrm>
        </p:spPr>
        <p:txBody>
          <a:bodyPr>
            <a:normAutofit fontScale="92500" lnSpcReduction="10000"/>
          </a:bodyPr>
          <a:lstStyle/>
          <a:p>
            <a:r>
              <a:rPr lang="de-AT" sz="2400" dirty="0" smtClean="0">
                <a:latin typeface="Geramond"/>
              </a:rPr>
              <a:t>Kolonialismus </a:t>
            </a:r>
            <a:r>
              <a:rPr lang="de-AT" sz="2400" dirty="0">
                <a:latin typeface="Geramond"/>
              </a:rPr>
              <a:t>als Fluchtursache fasst den </a:t>
            </a:r>
            <a:r>
              <a:rPr lang="de-AT" sz="2400" dirty="0" smtClean="0">
                <a:latin typeface="Geramond"/>
              </a:rPr>
              <a:t>ökonomischen </a:t>
            </a:r>
            <a:r>
              <a:rPr lang="de-AT" sz="2400" dirty="0">
                <a:latin typeface="Geramond"/>
              </a:rPr>
              <a:t>wie </a:t>
            </a:r>
            <a:r>
              <a:rPr lang="de-AT" sz="2400" dirty="0" smtClean="0">
                <a:latin typeface="Geramond"/>
              </a:rPr>
              <a:t>kriegerischen Hintergrund </a:t>
            </a:r>
            <a:r>
              <a:rPr lang="de-AT" sz="2400" dirty="0">
                <a:latin typeface="Geramond"/>
              </a:rPr>
              <a:t>zusammen und hat </a:t>
            </a:r>
            <a:r>
              <a:rPr lang="de-AT" sz="2400" dirty="0" smtClean="0">
                <a:latin typeface="Geramond"/>
              </a:rPr>
              <a:t>einen </a:t>
            </a:r>
            <a:r>
              <a:rPr lang="de-AT" sz="2400" dirty="0">
                <a:latin typeface="Geramond"/>
              </a:rPr>
              <a:t>historischen Betrachtungsrahmen und </a:t>
            </a:r>
            <a:r>
              <a:rPr lang="de-AT" sz="2400" dirty="0" smtClean="0">
                <a:latin typeface="Geramond"/>
              </a:rPr>
              <a:t>baut </a:t>
            </a:r>
            <a:r>
              <a:rPr lang="de-AT" sz="2400" dirty="0">
                <a:latin typeface="Geramond"/>
              </a:rPr>
              <a:t>eine theoretische Tiefe </a:t>
            </a:r>
            <a:r>
              <a:rPr lang="de-AT" sz="2400" dirty="0" smtClean="0">
                <a:latin typeface="Geramond"/>
              </a:rPr>
              <a:t>(u.a. postkoloniale Theorien)</a:t>
            </a:r>
          </a:p>
          <a:p>
            <a:r>
              <a:rPr lang="de-AT" sz="2400" dirty="0" smtClean="0">
                <a:latin typeface="Geramond"/>
              </a:rPr>
              <a:t>TTIP wie bereits laufende Schiedsverfahren  gegen </a:t>
            </a:r>
            <a:r>
              <a:rPr lang="de-AT" sz="2400" dirty="0" err="1" smtClean="0">
                <a:latin typeface="Geramond"/>
              </a:rPr>
              <a:t>Equador</a:t>
            </a:r>
            <a:r>
              <a:rPr lang="de-AT" sz="2400" dirty="0" smtClean="0">
                <a:latin typeface="Geramond"/>
              </a:rPr>
              <a:t>, </a:t>
            </a:r>
            <a:r>
              <a:rPr lang="de-AT" sz="2400" dirty="0" err="1" smtClean="0">
                <a:latin typeface="Geramond"/>
              </a:rPr>
              <a:t>Rußland</a:t>
            </a:r>
            <a:r>
              <a:rPr lang="de-AT" sz="2400" dirty="0" smtClean="0">
                <a:latin typeface="Geramond"/>
              </a:rPr>
              <a:t>… ein Weltgericht der Konzerne gegen 2. und 3. Welt</a:t>
            </a:r>
          </a:p>
          <a:p>
            <a:r>
              <a:rPr lang="de-AT" sz="2400" dirty="0" smtClean="0">
                <a:latin typeface="Geramond"/>
              </a:rPr>
              <a:t>„Krieg gegen Terror“ , Kampf-Drohnen – Einsatz der technologisch </a:t>
            </a:r>
            <a:r>
              <a:rPr lang="de-AT" sz="2400" dirty="0" err="1" smtClean="0">
                <a:latin typeface="Geramond"/>
              </a:rPr>
              <a:t>entwickelteren</a:t>
            </a:r>
            <a:r>
              <a:rPr lang="de-AT" sz="2400" dirty="0" smtClean="0">
                <a:latin typeface="Geramond"/>
              </a:rPr>
              <a:t> Staaten</a:t>
            </a:r>
          </a:p>
          <a:p>
            <a:r>
              <a:rPr lang="de-AT" sz="2400" dirty="0">
                <a:latin typeface="Geramond"/>
              </a:rPr>
              <a:t>Kriege/Interventionen jüngster Zeit : Irak, Libyen, Syrien (jeweils </a:t>
            </a:r>
            <a:r>
              <a:rPr lang="de-AT" sz="2400" dirty="0" smtClean="0">
                <a:latin typeface="Geramond"/>
              </a:rPr>
              <a:t>Staaten , die sich zunehmend einer neokolonialen Vorherrschaft entzogen hatten </a:t>
            </a:r>
            <a:r>
              <a:rPr lang="de-AT" sz="2400" dirty="0">
                <a:latin typeface="Geramond"/>
              </a:rPr>
              <a:t>und mit säkularem Charakter (dennoch "Schurkenstaaten " nach George Bush )</a:t>
            </a:r>
            <a:endParaRPr lang="de-DE" sz="2400" dirty="0">
              <a:latin typeface="Geramond"/>
            </a:endParaRPr>
          </a:p>
          <a:p>
            <a:r>
              <a:rPr lang="de-DE" sz="2400" dirty="0" smtClean="0">
                <a:latin typeface="Geramond"/>
              </a:rPr>
              <a:t>Steht im Kontext zu Globalisierung mit Auswirkungen negativster Art</a:t>
            </a:r>
          </a:p>
          <a:p>
            <a:r>
              <a:rPr lang="de-DE" sz="2400" dirty="0" smtClean="0">
                <a:latin typeface="Geramond"/>
              </a:rPr>
              <a:t>Deutschlands (neue) Großmachtambitionen („mehr Verantwortung übernehmen) mit Bundeswehreinsätzen am Hindukusch, Syrien, Libyen Mali… stehen in diesem Zusammenhang</a:t>
            </a:r>
          </a:p>
        </p:txBody>
      </p:sp>
    </p:spTree>
    <p:extLst>
      <p:ext uri="{BB962C8B-B14F-4D97-AF65-F5344CB8AC3E}">
        <p14:creationId xmlns:p14="http://schemas.microsoft.com/office/powerpoint/2010/main" val="424537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Garamond" panose="02020404030301010803" pitchFamily="18" charset="0"/>
              </a:rPr>
              <a:t>Thema mit </a:t>
            </a:r>
            <a:r>
              <a:rPr lang="de-DE" dirty="0" smtClean="0">
                <a:latin typeface="Garamond" panose="02020404030301010803" pitchFamily="18" charset="0"/>
              </a:rPr>
              <a:t>längerfristigem Bündnis-Charakter</a:t>
            </a:r>
            <a:endParaRPr lang="de-DE" dirty="0">
              <a:latin typeface="Garamond" panose="02020404030301010803" pitchFamily="18" charset="0"/>
            </a:endParaRPr>
          </a:p>
        </p:txBody>
      </p:sp>
      <p:sp>
        <p:nvSpPr>
          <p:cNvPr id="3" name="Inhaltsplatzhalter 2"/>
          <p:cNvSpPr>
            <a:spLocks noGrp="1"/>
          </p:cNvSpPr>
          <p:nvPr>
            <p:ph idx="1"/>
          </p:nvPr>
        </p:nvSpPr>
        <p:spPr>
          <a:xfrm>
            <a:off x="838200" y="1532586"/>
            <a:ext cx="10515600" cy="4919729"/>
          </a:xfrm>
        </p:spPr>
        <p:txBody>
          <a:bodyPr>
            <a:normAutofit fontScale="92500" lnSpcReduction="10000"/>
          </a:bodyPr>
          <a:lstStyle/>
          <a:p>
            <a:pPr lvl="0"/>
            <a:r>
              <a:rPr lang="de-DE" sz="2400" dirty="0" smtClean="0">
                <a:latin typeface="Geramond"/>
              </a:rPr>
              <a:t>Ablehnung </a:t>
            </a:r>
            <a:r>
              <a:rPr lang="de-DE" sz="2400" dirty="0">
                <a:latin typeface="Geramond"/>
              </a:rPr>
              <a:t>von Kolonialismus ist fortschrittlich belegt, </a:t>
            </a:r>
            <a:r>
              <a:rPr lang="de-DE" sz="2400" dirty="0" smtClean="0">
                <a:latin typeface="Geramond"/>
              </a:rPr>
              <a:t>von Rechts kaum </a:t>
            </a:r>
            <a:r>
              <a:rPr lang="de-DE" sz="2400" dirty="0" err="1" smtClean="0">
                <a:latin typeface="Geramond"/>
              </a:rPr>
              <a:t>anschlußfähig</a:t>
            </a:r>
            <a:endParaRPr lang="de-DE" sz="2400" dirty="0">
              <a:latin typeface="Geramond"/>
            </a:endParaRPr>
          </a:p>
          <a:p>
            <a:pPr lvl="0"/>
            <a:r>
              <a:rPr lang="de-DE" sz="2400" dirty="0" smtClean="0">
                <a:latin typeface="Geramond"/>
              </a:rPr>
              <a:t>gegenüber </a:t>
            </a:r>
            <a:r>
              <a:rPr lang="de-DE" sz="2400" dirty="0">
                <a:latin typeface="Geramond"/>
              </a:rPr>
              <a:t>den drei medialen Stigmatisierungs-Keulen (Anti-Amerikanismus ... ) zerlegt bzw. lähmt  es nicht die Linke sondern ist in </a:t>
            </a:r>
            <a:r>
              <a:rPr lang="de-DE" sz="2400" dirty="0" smtClean="0">
                <a:latin typeface="Geramond"/>
              </a:rPr>
              <a:t>seinem Begründungszusammenhang </a:t>
            </a:r>
            <a:r>
              <a:rPr lang="de-DE" sz="2400" dirty="0">
                <a:latin typeface="Geramond"/>
              </a:rPr>
              <a:t>zusammenführend , nicht national sondern internationalistisch</a:t>
            </a:r>
          </a:p>
          <a:p>
            <a:pPr lvl="0"/>
            <a:r>
              <a:rPr lang="de-DE" sz="2400" dirty="0">
                <a:latin typeface="Geramond"/>
              </a:rPr>
              <a:t>Europa/Deutschland ist in der Kritik mit involviert </a:t>
            </a:r>
            <a:r>
              <a:rPr lang="de-DE" sz="2400" dirty="0" smtClean="0">
                <a:latin typeface="Geramond"/>
              </a:rPr>
              <a:t>(Vorwurf von Antiamerikanismus verpufft)</a:t>
            </a:r>
            <a:endParaRPr lang="de-DE" sz="2400" dirty="0">
              <a:latin typeface="Geramond"/>
            </a:endParaRPr>
          </a:p>
          <a:p>
            <a:pPr lvl="0"/>
            <a:r>
              <a:rPr lang="de-DE" sz="2400" dirty="0">
                <a:latin typeface="Geramond"/>
              </a:rPr>
              <a:t>Trotz der erdumspannenden, 700 US-Stützpunkte als </a:t>
            </a:r>
            <a:r>
              <a:rPr lang="de-DE" sz="2400" dirty="0" smtClean="0">
                <a:latin typeface="Geramond"/>
              </a:rPr>
              <a:t>ein militärisches </a:t>
            </a:r>
            <a:r>
              <a:rPr lang="de-DE" sz="2400" dirty="0" err="1">
                <a:latin typeface="Geramond"/>
              </a:rPr>
              <a:t>Rückgrad</a:t>
            </a:r>
            <a:r>
              <a:rPr lang="de-DE" sz="2400" dirty="0">
                <a:latin typeface="Geramond"/>
              </a:rPr>
              <a:t> </a:t>
            </a:r>
            <a:r>
              <a:rPr lang="de-DE" sz="2400" dirty="0" smtClean="0">
                <a:latin typeface="Geramond"/>
              </a:rPr>
              <a:t>ist die Beteiligung, </a:t>
            </a:r>
            <a:r>
              <a:rPr lang="de-DE" sz="2400" dirty="0">
                <a:latin typeface="Geramond"/>
              </a:rPr>
              <a:t>ja koloniale Initiative europäischer geprägt</a:t>
            </a:r>
          </a:p>
          <a:p>
            <a:pPr lvl="0"/>
            <a:r>
              <a:rPr lang="de-DE" sz="2400" dirty="0">
                <a:latin typeface="Geramond"/>
              </a:rPr>
              <a:t>Ein gemeinsames </a:t>
            </a:r>
            <a:r>
              <a:rPr lang="de-DE" sz="2400" dirty="0" smtClean="0">
                <a:latin typeface="Geramond"/>
              </a:rPr>
              <a:t>Feststellen seiner </a:t>
            </a:r>
            <a:r>
              <a:rPr lang="de-DE" sz="2400" dirty="0">
                <a:latin typeface="Geramond"/>
              </a:rPr>
              <a:t>Existenz </a:t>
            </a:r>
            <a:r>
              <a:rPr lang="de-DE" sz="2400" dirty="0" smtClean="0">
                <a:latin typeface="Geramond"/>
              </a:rPr>
              <a:t>durch fortschrittliche Kräfte </a:t>
            </a:r>
            <a:r>
              <a:rPr lang="de-DE" sz="2400" dirty="0">
                <a:latin typeface="Geramond"/>
              </a:rPr>
              <a:t>steht gegen die mediale Behauptung seiner </a:t>
            </a:r>
            <a:r>
              <a:rPr lang="de-DE" sz="2400" dirty="0" smtClean="0">
                <a:latin typeface="Geramond"/>
              </a:rPr>
              <a:t>Vergangenheit.</a:t>
            </a:r>
            <a:endParaRPr lang="de-DE" sz="2400" dirty="0">
              <a:latin typeface="Geramond"/>
            </a:endParaRPr>
          </a:p>
          <a:p>
            <a:pPr lvl="0"/>
            <a:r>
              <a:rPr lang="de-DE" sz="2400" dirty="0" smtClean="0">
                <a:latin typeface="Geramond"/>
              </a:rPr>
              <a:t>die </a:t>
            </a:r>
            <a:r>
              <a:rPr lang="de-DE" sz="2400" dirty="0">
                <a:latin typeface="Geramond"/>
              </a:rPr>
              <a:t>Verbreitung seiner </a:t>
            </a:r>
            <a:r>
              <a:rPr lang="de-DE" sz="2400" dirty="0" smtClean="0">
                <a:latin typeface="Geramond"/>
              </a:rPr>
              <a:t>international </a:t>
            </a:r>
            <a:r>
              <a:rPr lang="de-DE" sz="2400" dirty="0">
                <a:latin typeface="Geramond"/>
              </a:rPr>
              <a:t>zu bekämpfenden Existenz bietet den Anschluss einer Formierung von antiimperialistischen, antikapitalistischen </a:t>
            </a:r>
            <a:r>
              <a:rPr lang="de-DE" sz="2400" dirty="0" smtClean="0">
                <a:latin typeface="Geramond"/>
              </a:rPr>
              <a:t>Bündnissen</a:t>
            </a:r>
            <a:endParaRPr lang="de-DE" sz="2400" dirty="0">
              <a:latin typeface="Geramond"/>
            </a:endParaRPr>
          </a:p>
          <a:p>
            <a:endParaRPr lang="de-DE" dirty="0">
              <a:latin typeface="Geramond"/>
            </a:endParaRPr>
          </a:p>
        </p:txBody>
      </p:sp>
    </p:spTree>
    <p:extLst>
      <p:ext uri="{BB962C8B-B14F-4D97-AF65-F5344CB8AC3E}">
        <p14:creationId xmlns:p14="http://schemas.microsoft.com/office/powerpoint/2010/main" val="2310117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latin typeface="Geramond"/>
              </a:rPr>
              <a:t>Verschiedene Aktivitätsformate</a:t>
            </a:r>
            <a:endParaRPr lang="de-DE" dirty="0">
              <a:latin typeface="Geramond"/>
            </a:endParaRPr>
          </a:p>
        </p:txBody>
      </p:sp>
      <p:sp>
        <p:nvSpPr>
          <p:cNvPr id="3" name="Inhaltsplatzhalter 2"/>
          <p:cNvSpPr>
            <a:spLocks noGrp="1"/>
          </p:cNvSpPr>
          <p:nvPr>
            <p:ph idx="1"/>
          </p:nvPr>
        </p:nvSpPr>
        <p:spPr>
          <a:xfrm>
            <a:off x="838200" y="1545465"/>
            <a:ext cx="10701270" cy="4631498"/>
          </a:xfrm>
        </p:spPr>
        <p:txBody>
          <a:bodyPr>
            <a:normAutofit/>
          </a:bodyPr>
          <a:lstStyle/>
          <a:p>
            <a:r>
              <a:rPr lang="de-AT" sz="2400" dirty="0" smtClean="0">
                <a:latin typeface="Geramond"/>
              </a:rPr>
              <a:t>Kölner Veranstaltung mit z.B. 2 Workshop -Tagen (parallel z.B. in mehreren Räumen der Alten Feuerwache)</a:t>
            </a:r>
          </a:p>
          <a:p>
            <a:endParaRPr lang="de-AT" sz="2400" dirty="0" smtClean="0">
              <a:latin typeface="Geramond"/>
            </a:endParaRPr>
          </a:p>
          <a:p>
            <a:r>
              <a:rPr lang="de-AT" sz="2400" dirty="0" smtClean="0">
                <a:latin typeface="Geramond"/>
              </a:rPr>
              <a:t>Bundesweiter </a:t>
            </a:r>
            <a:r>
              <a:rPr lang="de-AT" sz="2400" dirty="0" err="1" smtClean="0">
                <a:latin typeface="Geramond"/>
              </a:rPr>
              <a:t>Kongreß</a:t>
            </a:r>
            <a:r>
              <a:rPr lang="de-AT" sz="2400" dirty="0" smtClean="0">
                <a:latin typeface="Geramond"/>
              </a:rPr>
              <a:t> </a:t>
            </a:r>
            <a:endParaRPr lang="de-DE" sz="2400" dirty="0" smtClean="0">
              <a:latin typeface="Geramond"/>
            </a:endParaRPr>
          </a:p>
        </p:txBody>
      </p:sp>
    </p:spTree>
    <p:extLst>
      <p:ext uri="{BB962C8B-B14F-4D97-AF65-F5344CB8AC3E}">
        <p14:creationId xmlns:p14="http://schemas.microsoft.com/office/powerpoint/2010/main" val="1633104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latin typeface="Garamond" panose="02020404030301010803" pitchFamily="18" charset="0"/>
              </a:rPr>
              <a:t>Zur Aktualität des Kolonialismus-Begriffs </a:t>
            </a:r>
            <a:endParaRPr lang="de-DE" dirty="0">
              <a:latin typeface="Garamond" panose="02020404030301010803" pitchFamily="18" charset="0"/>
            </a:endParaRPr>
          </a:p>
        </p:txBody>
      </p:sp>
      <p:sp>
        <p:nvSpPr>
          <p:cNvPr id="3" name="Inhaltsplatzhalter 2"/>
          <p:cNvSpPr>
            <a:spLocks noGrp="1"/>
          </p:cNvSpPr>
          <p:nvPr>
            <p:ph idx="1"/>
          </p:nvPr>
        </p:nvSpPr>
        <p:spPr/>
        <p:txBody>
          <a:bodyPr>
            <a:normAutofit/>
          </a:bodyPr>
          <a:lstStyle/>
          <a:p>
            <a:r>
              <a:rPr lang="de-DE" sz="2400" dirty="0" smtClean="0">
                <a:latin typeface="Garamond" panose="02020404030301010803" pitchFamily="18" charset="0"/>
              </a:rPr>
              <a:t>Kolonialismus klingt wie Kolonialwaren ; ein altes Relikt</a:t>
            </a:r>
            <a:endParaRPr lang="de-DE" sz="2400" dirty="0">
              <a:latin typeface="Garamond" panose="02020404030301010803" pitchFamily="18" charset="0"/>
            </a:endParaRPr>
          </a:p>
          <a:p>
            <a:r>
              <a:rPr lang="de-DE" sz="2400" dirty="0" smtClean="0">
                <a:latin typeface="Garamond" panose="02020404030301010803" pitchFamily="18" charset="0"/>
              </a:rPr>
              <a:t>Spätestens seit 1950er 1960er Jahren nach der Unabhängigkeit von ehemaligen Kolonien sei dieses Kapitel abgeschlossen (Bild der Geschichtswissenschaft, Medien)</a:t>
            </a:r>
          </a:p>
          <a:p>
            <a:r>
              <a:rPr lang="de-DE" sz="2400" dirty="0" smtClean="0">
                <a:latin typeface="Garamond" panose="02020404030301010803" pitchFamily="18" charset="0"/>
              </a:rPr>
              <a:t>Der imperiale Kolonialismus befindet sich jedoch lediglich in einer langsam auslaufenden neokolonialen Übergangsphase, die nun vor einer Wiederauferstehung steht: technologisch wie politisch</a:t>
            </a:r>
          </a:p>
          <a:p>
            <a:r>
              <a:rPr lang="de-DE" sz="2400" dirty="0" smtClean="0">
                <a:latin typeface="Garamond" panose="02020404030301010803" pitchFamily="18" charset="0"/>
              </a:rPr>
              <a:t>Nach Frantz </a:t>
            </a:r>
            <a:r>
              <a:rPr lang="de-DE" sz="2400" dirty="0" err="1" smtClean="0">
                <a:latin typeface="Garamond" panose="02020404030301010803" pitchFamily="18" charset="0"/>
              </a:rPr>
              <a:t>Fanon</a:t>
            </a:r>
            <a:r>
              <a:rPr lang="de-DE" sz="2400" dirty="0" smtClean="0">
                <a:latin typeface="Garamond" panose="02020404030301010803" pitchFamily="18" charset="0"/>
              </a:rPr>
              <a:t>: Kolonialismus als „die Gewalt im Naturzustand“</a:t>
            </a:r>
          </a:p>
        </p:txBody>
      </p:sp>
    </p:spTree>
    <p:extLst>
      <p:ext uri="{BB962C8B-B14F-4D97-AF65-F5344CB8AC3E}">
        <p14:creationId xmlns:p14="http://schemas.microsoft.com/office/powerpoint/2010/main" val="1447667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077309"/>
          </a:xfrm>
        </p:spPr>
        <p:txBody>
          <a:bodyPr/>
          <a:lstStyle/>
          <a:p>
            <a:pPr algn="ctr"/>
            <a:r>
              <a:rPr lang="de-DE" dirty="0" smtClean="0">
                <a:latin typeface="Garamond" panose="02020404030301010803" pitchFamily="18" charset="0"/>
              </a:rPr>
              <a:t>Indizien</a:t>
            </a:r>
            <a:endParaRPr lang="de-DE" dirty="0">
              <a:latin typeface="Garamond" panose="02020404030301010803" pitchFamily="18" charset="0"/>
            </a:endParaRPr>
          </a:p>
        </p:txBody>
      </p:sp>
      <p:sp>
        <p:nvSpPr>
          <p:cNvPr id="3" name="Inhaltsplatzhalter 2"/>
          <p:cNvSpPr>
            <a:spLocks noGrp="1"/>
          </p:cNvSpPr>
          <p:nvPr>
            <p:ph idx="1"/>
          </p:nvPr>
        </p:nvSpPr>
        <p:spPr>
          <a:xfrm>
            <a:off x="838200" y="1571223"/>
            <a:ext cx="10515600" cy="4605740"/>
          </a:xfrm>
        </p:spPr>
        <p:txBody>
          <a:bodyPr>
            <a:normAutofit/>
          </a:bodyPr>
          <a:lstStyle/>
          <a:p>
            <a:r>
              <a:rPr lang="de-DE" sz="2400" dirty="0" smtClean="0">
                <a:latin typeface="Garamond" panose="02020404030301010803" pitchFamily="18" charset="0"/>
              </a:rPr>
              <a:t>„Erst nahmen sie uns die Menschen genommen nun das Land“ -&gt; Landraub („</a:t>
            </a:r>
            <a:r>
              <a:rPr lang="de-DE" sz="2400" dirty="0" err="1" smtClean="0">
                <a:latin typeface="Garamond" panose="02020404030301010803" pitchFamily="18" charset="0"/>
              </a:rPr>
              <a:t>Landgrabbing</a:t>
            </a:r>
            <a:r>
              <a:rPr lang="de-DE" sz="2400" dirty="0" smtClean="0">
                <a:latin typeface="Garamond" panose="02020404030301010803" pitchFamily="18" charset="0"/>
              </a:rPr>
              <a:t>“) insb. gegenüber Afrika  in Flächengröße Europas</a:t>
            </a:r>
          </a:p>
          <a:p>
            <a:r>
              <a:rPr lang="de-DE" sz="2400" dirty="0" smtClean="0">
                <a:latin typeface="Garamond" panose="02020404030301010803" pitchFamily="18" charset="0"/>
              </a:rPr>
              <a:t> Agrotreibstoffe mit Monokulturen, Inbesitznahme der Bodenschätze</a:t>
            </a:r>
            <a:endParaRPr lang="de-DE" sz="2400" dirty="0">
              <a:latin typeface="Garamond" panose="02020404030301010803" pitchFamily="18" charset="0"/>
            </a:endParaRPr>
          </a:p>
          <a:p>
            <a:r>
              <a:rPr lang="de-DE" sz="2400" dirty="0" smtClean="0">
                <a:latin typeface="Garamond" panose="02020404030301010803" pitchFamily="18" charset="0"/>
              </a:rPr>
              <a:t>Globalisierung mit </a:t>
            </a:r>
            <a:r>
              <a:rPr lang="de-DE" sz="2400" dirty="0" err="1" smtClean="0">
                <a:latin typeface="Garamond" panose="02020404030301010803" pitchFamily="18" charset="0"/>
              </a:rPr>
              <a:t>gesellschaftl</a:t>
            </a:r>
            <a:r>
              <a:rPr lang="de-DE" sz="2400" dirty="0" smtClean="0">
                <a:latin typeface="Garamond" panose="02020404030301010803" pitchFamily="18" charset="0"/>
              </a:rPr>
              <a:t>. und politischer Zerrüttung der „Dritten Welt“</a:t>
            </a:r>
          </a:p>
          <a:p>
            <a:r>
              <a:rPr lang="de-DE" sz="2400" dirty="0" smtClean="0">
                <a:latin typeface="Garamond" panose="02020404030301010803" pitchFamily="18" charset="0"/>
              </a:rPr>
              <a:t>Vernichtung kultureller Grundwerte</a:t>
            </a:r>
          </a:p>
          <a:p>
            <a:r>
              <a:rPr lang="de-DE" sz="2400" dirty="0" smtClean="0">
                <a:latin typeface="Garamond" panose="02020404030301010803" pitchFamily="18" charset="0"/>
              </a:rPr>
              <a:t>Ruin der unterlegenen Industrie und Landwirtschaft</a:t>
            </a:r>
          </a:p>
          <a:p>
            <a:r>
              <a:rPr lang="de-DE" sz="2400" dirty="0" smtClean="0">
                <a:latin typeface="Garamond" panose="02020404030301010803" pitchFamily="18" charset="0"/>
              </a:rPr>
              <a:t>Übertragung der Herrschaftsabsicherung von  staatlichen Organen auf die Privatwirtschaft, Söldnereinsätze von Kolonialmächten wie Frankreich</a:t>
            </a:r>
          </a:p>
        </p:txBody>
      </p:sp>
    </p:spTree>
    <p:extLst>
      <p:ext uri="{BB962C8B-B14F-4D97-AF65-F5344CB8AC3E}">
        <p14:creationId xmlns:p14="http://schemas.microsoft.com/office/powerpoint/2010/main" val="1611569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latin typeface="Garamond" panose="02020404030301010803" pitchFamily="18" charset="0"/>
              </a:rPr>
              <a:t>Begriffs-Definition</a:t>
            </a:r>
            <a:endParaRPr lang="de-DE" dirty="0">
              <a:latin typeface="Garamond" panose="02020404030301010803" pitchFamily="18" charset="0"/>
            </a:endParaRPr>
          </a:p>
        </p:txBody>
      </p:sp>
      <p:sp>
        <p:nvSpPr>
          <p:cNvPr id="3" name="Inhaltsplatzhalter 2"/>
          <p:cNvSpPr>
            <a:spLocks noGrp="1"/>
          </p:cNvSpPr>
          <p:nvPr>
            <p:ph idx="1"/>
          </p:nvPr>
        </p:nvSpPr>
        <p:spPr/>
        <p:txBody>
          <a:bodyPr>
            <a:normAutofit/>
          </a:bodyPr>
          <a:lstStyle/>
          <a:p>
            <a:r>
              <a:rPr lang="de-DE" sz="2400" dirty="0" smtClean="0">
                <a:latin typeface="Garamond" panose="02020404030301010803" pitchFamily="18" charset="0"/>
              </a:rPr>
              <a:t>Ursprünglich „Ansiedlung von Bürgern eines Staates außerhalb seiner Grenzen“  (siehe bei Griechen und Römern)</a:t>
            </a:r>
          </a:p>
          <a:p>
            <a:r>
              <a:rPr lang="de-DE" sz="2400" dirty="0" smtClean="0">
                <a:latin typeface="Garamond" panose="02020404030301010803" pitchFamily="18" charset="0"/>
              </a:rPr>
              <a:t>Kolonialismus allgemein die europäischen Expansionspolitik, die im 15. Jahrhundert einsetzt</a:t>
            </a:r>
          </a:p>
          <a:p>
            <a:r>
              <a:rPr lang="de-DE" sz="2400" dirty="0" smtClean="0">
                <a:latin typeface="Garamond" panose="02020404030301010803" pitchFamily="18" charset="0"/>
              </a:rPr>
              <a:t>Zu einem festen System , das die überwiegende Mehrheit der Erdbevölkerung unterdrückte -&gt; erst mit dem Entstehen des Imperialismus seit Ende des 19. </a:t>
            </a:r>
            <a:r>
              <a:rPr lang="de-DE" sz="2400" dirty="0" err="1" smtClean="0">
                <a:latin typeface="Garamond" panose="02020404030301010803" pitchFamily="18" charset="0"/>
              </a:rPr>
              <a:t>Jhts</a:t>
            </a:r>
            <a:r>
              <a:rPr lang="de-DE" sz="2400" dirty="0" smtClean="0">
                <a:latin typeface="Garamond" panose="02020404030301010803" pitchFamily="18" charset="0"/>
              </a:rPr>
              <a:t> und prägte nachfolgend  die Entwicklungsstadien bis heute.</a:t>
            </a:r>
          </a:p>
          <a:p>
            <a:r>
              <a:rPr lang="de-DE" sz="2400" dirty="0" smtClean="0">
                <a:latin typeface="Garamond" panose="02020404030301010803" pitchFamily="18" charset="0"/>
              </a:rPr>
              <a:t>Doch die Vergangenheit ist nicht vergangen, da mit der Politik der Arroganz gegenüber dem „Süden“ weiter um </a:t>
            </a:r>
            <a:r>
              <a:rPr lang="de-DE" sz="2400" dirty="0" err="1" smtClean="0">
                <a:latin typeface="Garamond" panose="02020404030301010803" pitchFamily="18" charset="0"/>
              </a:rPr>
              <a:t>Einflussphären</a:t>
            </a:r>
            <a:r>
              <a:rPr lang="de-DE" sz="2400" dirty="0" smtClean="0">
                <a:latin typeface="Garamond" panose="02020404030301010803" pitchFamily="18" charset="0"/>
              </a:rPr>
              <a:t> gestritten wird. </a:t>
            </a:r>
            <a:endParaRPr lang="de-DE" sz="2400" dirty="0">
              <a:latin typeface="Garamond" panose="02020404030301010803" pitchFamily="18" charset="0"/>
            </a:endParaRPr>
          </a:p>
        </p:txBody>
      </p:sp>
    </p:spTree>
    <p:extLst>
      <p:ext uri="{BB962C8B-B14F-4D97-AF65-F5344CB8AC3E}">
        <p14:creationId xmlns:p14="http://schemas.microsoft.com/office/powerpoint/2010/main" val="1469022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077309"/>
          </a:xfrm>
        </p:spPr>
        <p:txBody>
          <a:bodyPr/>
          <a:lstStyle/>
          <a:p>
            <a:pPr algn="ctr"/>
            <a:r>
              <a:rPr lang="de-DE" dirty="0" smtClean="0">
                <a:latin typeface="Garamond" panose="02020404030301010803" pitchFamily="18" charset="0"/>
              </a:rPr>
              <a:t>Historische Etappen und Machtsäulen</a:t>
            </a:r>
            <a:endParaRPr lang="de-DE" dirty="0">
              <a:latin typeface="Garamond" panose="02020404030301010803" pitchFamily="18" charset="0"/>
            </a:endParaRPr>
          </a:p>
        </p:txBody>
      </p:sp>
      <p:sp>
        <p:nvSpPr>
          <p:cNvPr id="3" name="Inhaltsplatzhalter 2"/>
          <p:cNvSpPr>
            <a:spLocks noGrp="1"/>
          </p:cNvSpPr>
          <p:nvPr>
            <p:ph idx="1"/>
          </p:nvPr>
        </p:nvSpPr>
        <p:spPr>
          <a:xfrm>
            <a:off x="838200" y="1571223"/>
            <a:ext cx="10515600" cy="4605740"/>
          </a:xfrm>
        </p:spPr>
        <p:txBody>
          <a:bodyPr>
            <a:normAutofit/>
          </a:bodyPr>
          <a:lstStyle/>
          <a:p>
            <a:r>
              <a:rPr lang="de-DE" sz="2400" dirty="0" smtClean="0">
                <a:latin typeface="Garamond" panose="02020404030301010803" pitchFamily="18" charset="0"/>
              </a:rPr>
              <a:t>„Vorimperialistisch“ zwischen 700 und 1800, imperialistische Aufteilung der Welt von 1800 bis 1914 , die Krise des Kolonialsystem, Neokolonialismus und Befreiung von 1917 bis 1990 und danach die </a:t>
            </a:r>
            <a:r>
              <a:rPr lang="de-DE" sz="2400" dirty="0" err="1" smtClean="0">
                <a:latin typeface="Garamond" panose="02020404030301010803" pitchFamily="18" charset="0"/>
              </a:rPr>
              <a:t>Rekolonisierung</a:t>
            </a:r>
            <a:r>
              <a:rPr lang="de-DE" sz="2400" dirty="0" smtClean="0">
                <a:latin typeface="Garamond" panose="02020404030301010803" pitchFamily="18" charset="0"/>
              </a:rPr>
              <a:t> mit</a:t>
            </a:r>
          </a:p>
          <a:p>
            <a:r>
              <a:rPr lang="de-DE" sz="2400" dirty="0">
                <a:latin typeface="Garamond" panose="02020404030301010803" pitchFamily="18" charset="0"/>
              </a:rPr>
              <a:t> </a:t>
            </a:r>
            <a:r>
              <a:rPr lang="de-DE" sz="2400" dirty="0" smtClean="0">
                <a:latin typeface="Garamond" panose="02020404030301010803" pitchFamily="18" charset="0"/>
              </a:rPr>
              <a:t>drei Kongo-Kriege von 1996 - 2009 (</a:t>
            </a:r>
            <a:r>
              <a:rPr lang="de-DE" sz="2400" dirty="0" err="1" smtClean="0">
                <a:latin typeface="Garamond" panose="02020404030301010803" pitchFamily="18" charset="0"/>
              </a:rPr>
              <a:t>Coltan</a:t>
            </a:r>
            <a:r>
              <a:rPr lang="de-DE" sz="2400" dirty="0" smtClean="0">
                <a:latin typeface="Garamond" panose="02020404030301010803" pitchFamily="18" charset="0"/>
              </a:rPr>
              <a:t> als wichtiger Rohstoff), Sudan, Niger, Elfenbeinküste, Burkina </a:t>
            </a:r>
            <a:r>
              <a:rPr lang="de-DE" sz="2400" dirty="0">
                <a:latin typeface="Garamond" panose="02020404030301010803" pitchFamily="18" charset="0"/>
              </a:rPr>
              <a:t>Faso (Thomas </a:t>
            </a:r>
            <a:r>
              <a:rPr lang="de-DE" sz="2400" dirty="0" err="1">
                <a:latin typeface="Garamond" panose="02020404030301010803" pitchFamily="18" charset="0"/>
              </a:rPr>
              <a:t>Sankara</a:t>
            </a:r>
            <a:r>
              <a:rPr lang="de-DE" sz="2400" dirty="0">
                <a:latin typeface="Garamond" panose="02020404030301010803" pitchFamily="18" charset="0"/>
              </a:rPr>
              <a:t> als „Afrikas </a:t>
            </a:r>
            <a:r>
              <a:rPr lang="de-DE" sz="2400" dirty="0" err="1">
                <a:latin typeface="Garamond" panose="02020404030301010803" pitchFamily="18" charset="0"/>
              </a:rPr>
              <a:t>Che</a:t>
            </a:r>
            <a:r>
              <a:rPr lang="de-DE" sz="2400" dirty="0">
                <a:latin typeface="Garamond" panose="02020404030301010803" pitchFamily="18" charset="0"/>
              </a:rPr>
              <a:t>“) , </a:t>
            </a:r>
            <a:r>
              <a:rPr lang="de-DE" sz="2400" dirty="0" smtClean="0">
                <a:latin typeface="Garamond" panose="02020404030301010803" pitchFamily="18" charset="0"/>
              </a:rPr>
              <a:t>Nigeria,  US-“Krieg gegen Terror“ seit 2001, Irak-Kriege, Libyen, Syrien</a:t>
            </a:r>
          </a:p>
          <a:p>
            <a:endParaRPr lang="de-DE" sz="2400" dirty="0">
              <a:latin typeface="Garamond" panose="02020404030301010803" pitchFamily="18" charset="0"/>
            </a:endParaRPr>
          </a:p>
          <a:p>
            <a:r>
              <a:rPr lang="de-DE" sz="2400" dirty="0" smtClean="0">
                <a:latin typeface="Garamond" panose="02020404030301010803" pitchFamily="18" charset="0"/>
              </a:rPr>
              <a:t>Machtsäulen des neuen Kolonialismus:</a:t>
            </a:r>
          </a:p>
          <a:p>
            <a:r>
              <a:rPr lang="de-DE" sz="2400" dirty="0" smtClean="0">
                <a:latin typeface="Garamond" panose="02020404030301010803" pitchFamily="18" charset="0"/>
              </a:rPr>
              <a:t>IWF, Weltbank und seit 2003, der Internationaler Strafgerichtshof (ICC) in Den Haag als „Weltstrafgericht“ insbesondere gegen afrikanische Politiker </a:t>
            </a:r>
            <a:endParaRPr lang="de-DE" sz="2400" dirty="0">
              <a:latin typeface="Garamond" panose="02020404030301010803" pitchFamily="18" charset="0"/>
            </a:endParaRPr>
          </a:p>
        </p:txBody>
      </p:sp>
    </p:spTree>
    <p:extLst>
      <p:ext uri="{BB962C8B-B14F-4D97-AF65-F5344CB8AC3E}">
        <p14:creationId xmlns:p14="http://schemas.microsoft.com/office/powerpoint/2010/main" val="267767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latin typeface="Garamond" panose="02020404030301010803" pitchFamily="18" charset="0"/>
              </a:rPr>
              <a:t>Beziehung von Kolonialismus zu Imperialismus</a:t>
            </a:r>
            <a:endParaRPr lang="de-DE" dirty="0">
              <a:latin typeface="Garamond" panose="02020404030301010803" pitchFamily="18" charset="0"/>
            </a:endParaRPr>
          </a:p>
        </p:txBody>
      </p:sp>
      <p:sp>
        <p:nvSpPr>
          <p:cNvPr id="3" name="Inhaltsplatzhalter 2"/>
          <p:cNvSpPr>
            <a:spLocks noGrp="1"/>
          </p:cNvSpPr>
          <p:nvPr>
            <p:ph idx="1"/>
          </p:nvPr>
        </p:nvSpPr>
        <p:spPr/>
        <p:txBody>
          <a:bodyPr>
            <a:normAutofit lnSpcReduction="10000"/>
          </a:bodyPr>
          <a:lstStyle/>
          <a:p>
            <a:r>
              <a:rPr lang="de-DE" sz="2400" dirty="0" err="1" smtClean="0">
                <a:latin typeface="Garamond" panose="02020404030301010803" pitchFamily="18" charset="0"/>
              </a:rPr>
              <a:t>Evo</a:t>
            </a:r>
            <a:r>
              <a:rPr lang="de-DE" sz="2400" dirty="0" smtClean="0">
                <a:latin typeface="Garamond" panose="02020404030301010803" pitchFamily="18" charset="0"/>
              </a:rPr>
              <a:t> Morales : Kolonialismus als politischer und ideologischer Zwilling des Imperialismus</a:t>
            </a:r>
          </a:p>
          <a:p>
            <a:r>
              <a:rPr lang="de-DE" sz="2400" dirty="0">
                <a:latin typeface="Garamond" panose="02020404030301010803" pitchFamily="18" charset="0"/>
              </a:rPr>
              <a:t>Steht auch in Verbindung zu einem Neo-Imperialismus </a:t>
            </a:r>
          </a:p>
          <a:p>
            <a:pPr lvl="1"/>
            <a:r>
              <a:rPr lang="de-DE" dirty="0">
                <a:latin typeface="Garamond" panose="02020404030301010803" pitchFamily="18" charset="0"/>
              </a:rPr>
              <a:t>nach unipolarer Weltordnung und </a:t>
            </a:r>
          </a:p>
          <a:p>
            <a:pPr lvl="1"/>
            <a:r>
              <a:rPr lang="de-DE" dirty="0">
                <a:latin typeface="Garamond" panose="02020404030301010803" pitchFamily="18" charset="0"/>
              </a:rPr>
              <a:t>gegenüber ehemaligen Kolonien mit durchschlagend negativ wirkender Globalisierung </a:t>
            </a:r>
            <a:endParaRPr lang="de-DE" dirty="0" smtClean="0">
              <a:latin typeface="Garamond" panose="02020404030301010803" pitchFamily="18" charset="0"/>
            </a:endParaRPr>
          </a:p>
          <a:p>
            <a:r>
              <a:rPr lang="de-DE" sz="2400" dirty="0" smtClean="0">
                <a:latin typeface="Garamond" panose="02020404030301010803" pitchFamily="18" charset="0"/>
              </a:rPr>
              <a:t>Der globale Kapitalismus“ braucht ein Gefälle (komparative Kostenvorteile der billigen Arbeitskräfte)  zwischen den Ländern, aber auch innerhalb der Länder…Dieses Gefälle kann man ohne weiteres auch als interne Kolonisierung bezeichnen“ (Maria Mies) </a:t>
            </a:r>
          </a:p>
          <a:p>
            <a:r>
              <a:rPr lang="de-DE" sz="2400" dirty="0" smtClean="0">
                <a:latin typeface="Garamond" panose="02020404030301010803" pitchFamily="18" charset="0"/>
              </a:rPr>
              <a:t>-&gt; digitale Arbeit und Industrie 4.0  verschärfen die internen Prozesse von Kolonisierung </a:t>
            </a:r>
            <a:endParaRPr lang="de-DE" sz="2400" dirty="0">
              <a:latin typeface="Garamond" panose="02020404030301010803" pitchFamily="18" charset="0"/>
            </a:endParaRPr>
          </a:p>
          <a:p>
            <a:pPr lvl="1"/>
            <a:endParaRPr lang="de-DE" dirty="0">
              <a:latin typeface="Garamond" panose="02020404030301010803" pitchFamily="18" charset="0"/>
            </a:endParaRPr>
          </a:p>
          <a:p>
            <a:endParaRPr lang="de-DE" dirty="0">
              <a:latin typeface="Garamond" panose="02020404030301010803" pitchFamily="18" charset="0"/>
            </a:endParaRPr>
          </a:p>
        </p:txBody>
      </p:sp>
    </p:spTree>
    <p:extLst>
      <p:ext uri="{BB962C8B-B14F-4D97-AF65-F5344CB8AC3E}">
        <p14:creationId xmlns:p14="http://schemas.microsoft.com/office/powerpoint/2010/main" val="4035197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David Harvey: Der neue Imperialismus und die globale Enteignungsökonomie</a:t>
            </a:r>
            <a:endParaRPr lang="de-DE" dirty="0"/>
          </a:p>
        </p:txBody>
      </p:sp>
      <p:sp>
        <p:nvSpPr>
          <p:cNvPr id="3" name="Inhaltsplatzhalter 2"/>
          <p:cNvSpPr>
            <a:spLocks noGrp="1"/>
          </p:cNvSpPr>
          <p:nvPr>
            <p:ph idx="1"/>
          </p:nvPr>
        </p:nvSpPr>
        <p:spPr/>
        <p:txBody>
          <a:bodyPr>
            <a:noAutofit/>
          </a:bodyPr>
          <a:lstStyle/>
          <a:p>
            <a:r>
              <a:rPr lang="de-DE" sz="2200" dirty="0" smtClean="0"/>
              <a:t>Verschiebung vom neoliberalen zum neokonservativen Imperialismus, wobei sich der US-Imperialismus laut(2004) Harvey nun unterscheide vom europäischen, neoliberalen Imperialismus über ein Freihandelsmodell (mit forcierter Privatisierung ) mit wesentlich finanziellen Mitteln von Kontrolle. Die damit verbundene „Akkumulation durch Enteignung“ war das </a:t>
            </a:r>
            <a:r>
              <a:rPr lang="de-DE" sz="2200" dirty="0" err="1" smtClean="0"/>
              <a:t>gegemeinsamt</a:t>
            </a:r>
            <a:r>
              <a:rPr lang="de-DE" sz="2200" dirty="0" smtClean="0"/>
              <a:t> Projekt aller westl. kapital. Statten in den 80er und 90erJahre</a:t>
            </a:r>
          </a:p>
          <a:p>
            <a:r>
              <a:rPr lang="de-DE" sz="2200" dirty="0" smtClean="0"/>
              <a:t>Die vorherige Dominanz der USA </a:t>
            </a:r>
            <a:r>
              <a:rPr lang="de-DE" sz="2200" dirty="0" err="1" smtClean="0"/>
              <a:t>aud</a:t>
            </a:r>
            <a:r>
              <a:rPr lang="de-DE" sz="2200" dirty="0" smtClean="0"/>
              <a:t> der Ebene der Produktion wurde durch die der Finanzebene (mit steigenden Schulden) ersetzt</a:t>
            </a:r>
          </a:p>
          <a:p>
            <a:r>
              <a:rPr lang="de-DE" sz="2200" dirty="0" smtClean="0"/>
              <a:t>Beim US-Imperialismus Schwenk in Richtung direkter, militärischer Interventionen, siehe Irak-Krieg   , früher (vor dem </a:t>
            </a:r>
            <a:r>
              <a:rPr lang="de-DE" sz="2200" dirty="0" err="1" smtClean="0"/>
              <a:t>neolib</a:t>
            </a:r>
            <a:r>
              <a:rPr lang="de-DE" sz="2200" dirty="0" smtClean="0"/>
              <a:t>. Imperialismus) mehr über indirekter Kontrolle durch </a:t>
            </a:r>
            <a:r>
              <a:rPr lang="de-DE" sz="2200" dirty="0" err="1" smtClean="0"/>
              <a:t>Kompradorenregierungen</a:t>
            </a:r>
            <a:r>
              <a:rPr lang="de-DE" sz="2200" dirty="0" smtClean="0"/>
              <a:t>, z.B. Somoza in Nicaragua</a:t>
            </a:r>
          </a:p>
          <a:p>
            <a:r>
              <a:rPr lang="de-DE" sz="2200" dirty="0" smtClean="0"/>
              <a:t>Antiimperialistische Strategie – Zusammenbringen aller Gegner de Neoliberalismus</a:t>
            </a:r>
            <a:endParaRPr lang="de-DE" sz="2200" dirty="0"/>
          </a:p>
        </p:txBody>
      </p:sp>
    </p:spTree>
    <p:extLst>
      <p:ext uri="{BB962C8B-B14F-4D97-AF65-F5344CB8AC3E}">
        <p14:creationId xmlns:p14="http://schemas.microsoft.com/office/powerpoint/2010/main" val="1095782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Nach dem </a:t>
            </a:r>
            <a:r>
              <a:rPr lang="de-DE" dirty="0" err="1" smtClean="0"/>
              <a:t>Grexit</a:t>
            </a:r>
            <a:r>
              <a:rPr lang="de-DE" dirty="0" smtClean="0"/>
              <a:t>: neue EU-Globalstrategie und Militarisierungsoffensive</a:t>
            </a:r>
            <a:endParaRPr lang="de-DE" dirty="0"/>
          </a:p>
        </p:txBody>
      </p:sp>
      <p:sp>
        <p:nvSpPr>
          <p:cNvPr id="3" name="Inhaltsplatzhalter 2"/>
          <p:cNvSpPr>
            <a:spLocks noGrp="1"/>
          </p:cNvSpPr>
          <p:nvPr>
            <p:ph idx="1"/>
          </p:nvPr>
        </p:nvSpPr>
        <p:spPr/>
        <p:txBody>
          <a:bodyPr>
            <a:normAutofit lnSpcReduction="10000"/>
          </a:bodyPr>
          <a:lstStyle/>
          <a:p>
            <a:r>
              <a:rPr lang="de-DE" sz="2000" dirty="0" smtClean="0"/>
              <a:t>Ohne GB (und dessen stärkere Anbindung an die USA) fühlen sich neben Frankreich nun insbesondere Deutschland um eine eigenständigere (</a:t>
            </a:r>
            <a:r>
              <a:rPr lang="de-DE" sz="2000" dirty="0" err="1" smtClean="0"/>
              <a:t>zusehens</a:t>
            </a:r>
            <a:r>
              <a:rPr lang="de-DE" sz="2000" dirty="0" smtClean="0"/>
              <a:t> militärische) Führung der EU berufen  , was auch von Verteidigungsministerin von der </a:t>
            </a:r>
            <a:r>
              <a:rPr lang="de-DE" sz="2000" dirty="0" smtClean="0"/>
              <a:t>Leyen( „wir haben lange Rücksicht nehmen müssen auf GB“) aufgegriffen </a:t>
            </a:r>
            <a:r>
              <a:rPr lang="de-DE" sz="2000" dirty="0" smtClean="0"/>
              <a:t>wird , u.a. mit einer massiven Aufstockung des deutschen Rüstungshaushaltes</a:t>
            </a:r>
          </a:p>
          <a:p>
            <a:r>
              <a:rPr lang="de-DE" sz="2000" dirty="0" smtClean="0"/>
              <a:t>EUGS von 2016 (EU-Globalstrategie) auch aufgrund der Verschlechterung ihres </a:t>
            </a:r>
            <a:r>
              <a:rPr lang="de-DE" sz="2000" dirty="0" err="1" smtClean="0"/>
              <a:t>unmitttelbaren</a:t>
            </a:r>
            <a:r>
              <a:rPr lang="de-DE" sz="2000" dirty="0" smtClean="0"/>
              <a:t> strategischen Umfelds, wobei die EU über alle Mittel verfüge, um „in der Zukunft ein einflussreicher , globaler Akteur zu sein.“</a:t>
            </a:r>
          </a:p>
          <a:p>
            <a:pPr lvl="1"/>
            <a:r>
              <a:rPr lang="de-DE" sz="1800" dirty="0" smtClean="0"/>
              <a:t>(militärische) Sicherung von Rohstoff- und Handelswegen </a:t>
            </a:r>
          </a:p>
          <a:p>
            <a:pPr lvl="1"/>
            <a:r>
              <a:rPr lang="de-DE" sz="1800" dirty="0" smtClean="0"/>
              <a:t>- flammendes Bekenntnis zu TTIP, um den schwächelnden , neoliberalen Westen stärker gegenüber der staatskapitalistischen Konkurrenz  wieder zu stärken</a:t>
            </a:r>
          </a:p>
          <a:p>
            <a:pPr lvl="1"/>
            <a:r>
              <a:rPr lang="de-DE" sz="1800" dirty="0" smtClean="0"/>
              <a:t>Baldiges Ende des EU-Wirtschaftskrieges gegen </a:t>
            </a:r>
            <a:r>
              <a:rPr lang="de-DE" sz="1800" dirty="0" err="1" smtClean="0"/>
              <a:t>Rußland</a:t>
            </a:r>
            <a:r>
              <a:rPr lang="de-DE" sz="1800" dirty="0" smtClean="0"/>
              <a:t>  nicht in Sicht, vielmehr sei die Widerstandsfähigkeit der östlichen Nachbarn </a:t>
            </a:r>
          </a:p>
          <a:p>
            <a:pPr lvl="1"/>
            <a:r>
              <a:rPr lang="de-DE" sz="1800" dirty="0" smtClean="0"/>
              <a:t>Statt „</a:t>
            </a:r>
            <a:r>
              <a:rPr lang="de-DE" sz="1800" dirty="0" err="1" smtClean="0"/>
              <a:t>burden</a:t>
            </a:r>
            <a:r>
              <a:rPr lang="de-DE" sz="1800" dirty="0" smtClean="0"/>
              <a:t> </a:t>
            </a:r>
            <a:r>
              <a:rPr lang="de-DE" sz="1800" dirty="0" err="1" smtClean="0"/>
              <a:t>sharing</a:t>
            </a:r>
            <a:r>
              <a:rPr lang="de-DE" sz="1800" dirty="0" smtClean="0"/>
              <a:t> „ mit </a:t>
            </a:r>
            <a:r>
              <a:rPr lang="de-DE" sz="1800" dirty="0" smtClean="0"/>
              <a:t>Unterstützung der USA </a:t>
            </a:r>
            <a:r>
              <a:rPr lang="de-DE" sz="1800" dirty="0" smtClean="0"/>
              <a:t>– Erlangung einer autonomen </a:t>
            </a:r>
            <a:r>
              <a:rPr lang="de-DE" sz="1800" dirty="0" smtClean="0"/>
              <a:t>EU-Kriegsführung</a:t>
            </a:r>
          </a:p>
          <a:p>
            <a:pPr lvl="1"/>
            <a:r>
              <a:rPr lang="de-DE" sz="1800" dirty="0" smtClean="0"/>
              <a:t>D</a:t>
            </a:r>
            <a:r>
              <a:rPr lang="de-DE" sz="1800" dirty="0" smtClean="0"/>
              <a:t>ie EU-Militarisierungsagenda als eine Art „Kollateralnutzen der </a:t>
            </a:r>
            <a:r>
              <a:rPr lang="de-DE" sz="1800" dirty="0" err="1" smtClean="0"/>
              <a:t>Brexit</a:t>
            </a:r>
            <a:r>
              <a:rPr lang="de-DE" sz="1800" dirty="0" smtClean="0"/>
              <a:t>-Abstimmung“ (IMI Analyse 2016/27)</a:t>
            </a:r>
            <a:endParaRPr lang="de-DE" sz="1800" dirty="0"/>
          </a:p>
        </p:txBody>
      </p:sp>
    </p:spTree>
    <p:extLst>
      <p:ext uri="{BB962C8B-B14F-4D97-AF65-F5344CB8AC3E}">
        <p14:creationId xmlns:p14="http://schemas.microsoft.com/office/powerpoint/2010/main" val="215820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NATO als 360 Grad  - Bündnis mit der Mobilmachung an allen Fronten </a:t>
            </a:r>
            <a:endParaRPr lang="de-DE" dirty="0"/>
          </a:p>
        </p:txBody>
      </p:sp>
      <p:sp>
        <p:nvSpPr>
          <p:cNvPr id="3" name="Inhaltsplatzhalter 2"/>
          <p:cNvSpPr>
            <a:spLocks noGrp="1"/>
          </p:cNvSpPr>
          <p:nvPr>
            <p:ph idx="1"/>
          </p:nvPr>
        </p:nvSpPr>
        <p:spPr/>
        <p:txBody>
          <a:bodyPr/>
          <a:lstStyle/>
          <a:p>
            <a:r>
              <a:rPr lang="de-DE" dirty="0" smtClean="0"/>
              <a:t>„Um all diese Herausforderungen im Osten und Süden anzugehen, verfolgt die NATO weiter einen 360 Grad –Ansatz ..“(NATO-Verteidigungsminister  bereits am 26.6. 2015) </a:t>
            </a:r>
            <a:endParaRPr lang="de-DE" dirty="0"/>
          </a:p>
          <a:p>
            <a:r>
              <a:rPr lang="de-DE" dirty="0" smtClean="0"/>
              <a:t>Davor: </a:t>
            </a:r>
          </a:p>
          <a:p>
            <a:pPr lvl="1"/>
            <a:r>
              <a:rPr lang="de-DE" dirty="0" smtClean="0"/>
              <a:t>NATO 1.0: Focus Sowjetunion</a:t>
            </a:r>
          </a:p>
          <a:p>
            <a:pPr lvl="1"/>
            <a:r>
              <a:rPr lang="de-DE" dirty="0" smtClean="0"/>
              <a:t>NATO 2.0: Umbau zur Interventionsallianz </a:t>
            </a:r>
          </a:p>
          <a:p>
            <a:pPr lvl="1"/>
            <a:r>
              <a:rPr lang="de-DE" dirty="0" smtClean="0"/>
              <a:t>NATO 3.0a: Out </a:t>
            </a:r>
            <a:r>
              <a:rPr lang="de-DE" dirty="0" err="1" smtClean="0"/>
              <a:t>of</a:t>
            </a:r>
            <a:r>
              <a:rPr lang="de-DE" dirty="0" smtClean="0"/>
              <a:t> Area ohne Ende</a:t>
            </a:r>
          </a:p>
          <a:p>
            <a:pPr lvl="1"/>
            <a:r>
              <a:rPr lang="de-DE" dirty="0" smtClean="0"/>
              <a:t>NATO 3.0b: Die Nato im Neuen Kalten Krieg mir Russland</a:t>
            </a:r>
          </a:p>
          <a:p>
            <a:pPr lvl="1"/>
            <a:r>
              <a:rPr lang="de-DE" dirty="0" smtClean="0"/>
              <a:t>NATO 3.0c: die 360 Grad – NATO  mit einer erhöhten „Vorwärtspräsenz“ </a:t>
            </a:r>
          </a:p>
          <a:p>
            <a:pPr lvl="2"/>
            <a:r>
              <a:rPr lang="de-DE" dirty="0" smtClean="0"/>
              <a:t>Strategie für den Süden für die NATO nun von immer ernsthafteren Relevanz</a:t>
            </a:r>
            <a:endParaRPr lang="de-DE" dirty="0"/>
          </a:p>
        </p:txBody>
      </p:sp>
    </p:spTree>
    <p:extLst>
      <p:ext uri="{BB962C8B-B14F-4D97-AF65-F5344CB8AC3E}">
        <p14:creationId xmlns:p14="http://schemas.microsoft.com/office/powerpoint/2010/main" val="82570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1107</Words>
  <Application>Microsoft Office PowerPoint</Application>
  <PresentationFormat>Breitbild</PresentationFormat>
  <Paragraphs>71</Paragraphs>
  <Slides>12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Garamond</vt:lpstr>
      <vt:lpstr>Geramond</vt:lpstr>
      <vt:lpstr>Office Theme</vt:lpstr>
      <vt:lpstr>Renaissance des Kolonialismus/ Rekolonisierung insb. via EU ?</vt:lpstr>
      <vt:lpstr>Zur Aktualität des Kolonialismus-Begriffs </vt:lpstr>
      <vt:lpstr>Indizien</vt:lpstr>
      <vt:lpstr>Begriffs-Definition</vt:lpstr>
      <vt:lpstr>Historische Etappen und Machtsäulen</vt:lpstr>
      <vt:lpstr>Beziehung von Kolonialismus zu Imperialismus</vt:lpstr>
      <vt:lpstr>David Harvey: Der neue Imperialismus und die globale Enteignungsökonomie</vt:lpstr>
      <vt:lpstr>Nach dem Grexit: neue EU-Globalstrategie und Militarisierungsoffensive</vt:lpstr>
      <vt:lpstr>NATO als 360 Grad  - Bündnis mit der Mobilmachung an allen Fronten </vt:lpstr>
      <vt:lpstr>Warum ein aktuell zentrales Thema ?</vt:lpstr>
      <vt:lpstr>Thema mit längerfristigem Bündnis-Charakter</vt:lpstr>
      <vt:lpstr>Verschiedene Aktivitätsformate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Neuer Kolonialismus</dc:title>
  <dc:creator>G Kues</dc:creator>
  <cp:lastModifiedBy>G Kues</cp:lastModifiedBy>
  <cp:revision>44</cp:revision>
  <dcterms:created xsi:type="dcterms:W3CDTF">2016-03-27T22:47:31Z</dcterms:created>
  <dcterms:modified xsi:type="dcterms:W3CDTF">2016-08-04T20:16:06Z</dcterms:modified>
</cp:coreProperties>
</file>